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6" r:id="rId1"/>
  </p:sldMasterIdLst>
  <p:notesMasterIdLst>
    <p:notesMasterId r:id="rId22"/>
  </p:notesMasterIdLst>
  <p:sldIdLst>
    <p:sldId id="256" r:id="rId2"/>
    <p:sldId id="258" r:id="rId3"/>
    <p:sldId id="268" r:id="rId4"/>
    <p:sldId id="269" r:id="rId5"/>
    <p:sldId id="270" r:id="rId6"/>
    <p:sldId id="271" r:id="rId7"/>
    <p:sldId id="273" r:id="rId8"/>
    <p:sldId id="274" r:id="rId9"/>
    <p:sldId id="284" r:id="rId10"/>
    <p:sldId id="272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6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AAE1"/>
    <a:srgbClr val="28A8E0"/>
    <a:srgbClr val="80C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80" d="100"/>
          <a:sy n="80" d="100"/>
        </p:scale>
        <p:origin x="1552" y="7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CD5B4-F8B2-4002-B255-01346BE0DDB5}" type="datetimeFigureOut">
              <a:rPr lang="en-IE" smtClean="0"/>
              <a:pPr/>
              <a:t>28/04/2022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71060-E5CF-4280-80D6-69CAB207FD0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327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6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9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6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6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2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93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5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98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14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5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9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urostarconference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file:////upload.wikimedia.org/wikipedia/commons/6/60/Grey_square_optical_illusion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099357" y="-15605"/>
            <a:ext cx="6908353" cy="1072300"/>
          </a:xfrm>
        </p:spPr>
        <p:txBody>
          <a:bodyPr>
            <a:normAutofit/>
          </a:bodyPr>
          <a:lstStyle/>
          <a:p>
            <a:r>
              <a:rPr lang="en-IE" sz="4800" dirty="0">
                <a:solidFill>
                  <a:srgbClr val="28A8E0"/>
                </a:solidFill>
                <a:latin typeface="Century Schoolbook" panose="02040604050505020304" pitchFamily="18" charset="0"/>
              </a:rPr>
              <a:t>Welcome to the 2013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2274132" y="4875704"/>
            <a:ext cx="8393868" cy="684654"/>
          </a:xfrm>
        </p:spPr>
        <p:txBody>
          <a:bodyPr/>
          <a:lstStyle/>
          <a:p>
            <a:r>
              <a:rPr lang="en-IE" sz="1800" dirty="0"/>
              <a:t>This webinar is due to start at </a:t>
            </a:r>
            <a:r>
              <a:rPr lang="en-IE" sz="1800" b="1" dirty="0"/>
              <a:t>3:40PM</a:t>
            </a:r>
            <a:r>
              <a:rPr lang="en-IE" sz="1800" dirty="0"/>
              <a:t>. Make sure you stick around at the end for the Q&amp;A session and continue the conversation with the speaker on </a:t>
            </a:r>
            <a:r>
              <a:rPr lang="en-IE" sz="1800" b="1" dirty="0"/>
              <a:t>Twitter </a:t>
            </a:r>
            <a:r>
              <a:rPr lang="en-IE" sz="1800" dirty="0"/>
              <a:t>after the show!</a:t>
            </a:r>
            <a:endParaRPr lang="en-GB" sz="1800" dirty="0"/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www.eurostarconferences.com</a:t>
            </a:r>
          </a:p>
        </p:txBody>
      </p:sp>
      <p:pic>
        <p:nvPicPr>
          <p:cNvPr id="5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17530" y="5797108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05763" y="5909165"/>
            <a:ext cx="372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70C0"/>
                </a:solidFill>
              </a:rPr>
              <a:t>@esconfs   #esconfs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27" y="1305370"/>
            <a:ext cx="7620482" cy="16532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6566" y="3251308"/>
            <a:ext cx="110319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i="1" dirty="0">
                <a:solidFill>
                  <a:srgbClr val="0070C0"/>
                </a:solidFill>
              </a:rPr>
              <a:t>This webinar is presented by Keith Klain and he will discuss:</a:t>
            </a:r>
          </a:p>
          <a:p>
            <a:pPr algn="ctr"/>
            <a:r>
              <a:rPr lang="en-GB" sz="3200" b="1" dirty="0">
                <a:solidFill>
                  <a:srgbClr val="0070C0"/>
                </a:solidFill>
              </a:rPr>
              <a:t>‘The Confidence Game </a:t>
            </a:r>
          </a:p>
          <a:p>
            <a:pPr algn="ctr"/>
            <a:r>
              <a:rPr lang="en-GB" sz="3200" b="1" dirty="0">
                <a:solidFill>
                  <a:srgbClr val="0070C0"/>
                </a:solidFill>
              </a:rPr>
              <a:t>- What is the Mission of Testing?’</a:t>
            </a:r>
          </a:p>
          <a:p>
            <a:pPr algn="ctr"/>
            <a:endParaRPr lang="en-GB" sz="3200" b="1" dirty="0">
              <a:solidFill>
                <a:srgbClr val="2CAAE1"/>
              </a:solidFill>
            </a:endParaRPr>
          </a:p>
          <a:p>
            <a:endParaRPr lang="en-IE" sz="2000" i="1" dirty="0">
              <a:solidFill>
                <a:srgbClr val="0070C0"/>
              </a:solidFill>
            </a:endParaRPr>
          </a:p>
        </p:txBody>
      </p:sp>
      <p:pic>
        <p:nvPicPr>
          <p:cNvPr id="13" name="Picture 8" descr="http://images.sodahead.com/polls/000337975/polls_clock_02_00_32994_md_5914_336343_answer_4_xlarg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36" y="4873107"/>
            <a:ext cx="586397" cy="58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11594" y="5945442"/>
            <a:ext cx="329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rgbClr val="0070C0"/>
                </a:solidFill>
              </a:rPr>
              <a:t>Join the conversation on Twitter! </a:t>
            </a:r>
          </a:p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35314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www.eurostarconferences.com</a:t>
            </a:r>
          </a:p>
        </p:txBody>
      </p:sp>
      <p:pic>
        <p:nvPicPr>
          <p:cNvPr id="3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50405" y="6176962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541" y="6176964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70C0"/>
                </a:solidFill>
              </a:rPr>
              <a:t>@esconfs</a:t>
            </a:r>
          </a:p>
          <a:p>
            <a:r>
              <a:rPr lang="en-IE" dirty="0">
                <a:solidFill>
                  <a:srgbClr val="0070C0"/>
                </a:solidFill>
              </a:rPr>
              <a:t>#esconfs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" y="89487"/>
            <a:ext cx="3010591" cy="6954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3777" y="2097607"/>
            <a:ext cx="6401111" cy="3785652"/>
          </a:xfrm>
          <a:prstGeom prst="rect">
            <a:avLst/>
          </a:prstGeom>
          <a:noFill/>
          <a:ln w="50800"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0" b="1" dirty="0" err="1">
                <a:solidFill>
                  <a:srgbClr val="00B0F0"/>
                </a:solidFill>
                <a:latin typeface="Arial Black" pitchFamily="34" charset="0"/>
              </a:rPr>
              <a:t>i</a:t>
            </a:r>
            <a:endParaRPr lang="en-US" sz="8000" b="1" dirty="0">
              <a:solidFill>
                <a:srgbClr val="00B0F0"/>
              </a:solidFill>
              <a:latin typeface="Arial Black" pitchFamily="34" charset="0"/>
            </a:endParaRPr>
          </a:p>
          <a:p>
            <a:pPr algn="ctr">
              <a:spcBef>
                <a:spcPts val="0"/>
              </a:spcBef>
            </a:pPr>
            <a:endParaRPr lang="en-US" sz="8000" b="1" dirty="0">
              <a:solidFill>
                <a:srgbClr val="00B0F0"/>
              </a:solidFill>
              <a:latin typeface="Arial Black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8000" b="1" dirty="0">
                <a:solidFill>
                  <a:srgbClr val="00B0F0"/>
                </a:solidFill>
                <a:latin typeface="Arial Black" pitchFamily="34" charset="0"/>
              </a:rPr>
              <a:t>confidence</a:t>
            </a:r>
          </a:p>
        </p:txBody>
      </p:sp>
      <p:sp>
        <p:nvSpPr>
          <p:cNvPr id="7" name="Heart 6"/>
          <p:cNvSpPr/>
          <p:nvPr/>
        </p:nvSpPr>
        <p:spPr>
          <a:xfrm>
            <a:off x="5271101" y="3253604"/>
            <a:ext cx="1584215" cy="1318426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4" descr="http://t1.gstatic.com/images?q=tbn:ANd9GcSv1qRPZqHGoqmFEXi_EElCQPH7UBw4EkZsj6g-_uvTVcTeno_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7901" y="3247618"/>
            <a:ext cx="1676400" cy="1371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953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www.eurostarconferences.com</a:t>
            </a:r>
          </a:p>
        </p:txBody>
      </p:sp>
      <p:pic>
        <p:nvPicPr>
          <p:cNvPr id="3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50405" y="6176962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541" y="6176964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70C0"/>
                </a:solidFill>
              </a:rPr>
              <a:t>@esconfs</a:t>
            </a:r>
          </a:p>
          <a:p>
            <a:r>
              <a:rPr lang="en-IE" dirty="0">
                <a:solidFill>
                  <a:srgbClr val="0070C0"/>
                </a:solidFill>
              </a:rPr>
              <a:t>#esconfs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" y="89487"/>
            <a:ext cx="3010591" cy="695459"/>
          </a:xfrm>
          <a:prstGeom prst="rect">
            <a:avLst/>
          </a:prstGeom>
        </p:spPr>
      </p:pic>
      <p:pic>
        <p:nvPicPr>
          <p:cNvPr id="6" name="Picture 2" descr="http://recuerdosdepandora.com/wp-content/uploads/2011/07/richard-feyn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0328" y="1197737"/>
            <a:ext cx="4002955" cy="4642834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388676" y="1037430"/>
            <a:ext cx="374974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“We never are 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right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, we can only be sure we are 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wrong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0" dirty="0">
              <a:solidFill>
                <a:schemeClr val="tx1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Richard Feynman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531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www.eurostarconferences.com</a:t>
            </a:r>
          </a:p>
        </p:txBody>
      </p:sp>
      <p:pic>
        <p:nvPicPr>
          <p:cNvPr id="3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50405" y="6176962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541" y="6176964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70C0"/>
                </a:solidFill>
              </a:rPr>
              <a:t>@esconfs</a:t>
            </a:r>
          </a:p>
          <a:p>
            <a:r>
              <a:rPr lang="en-IE" dirty="0">
                <a:solidFill>
                  <a:srgbClr val="0070C0"/>
                </a:solidFill>
              </a:rPr>
              <a:t>#esconfs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" y="89487"/>
            <a:ext cx="3010591" cy="69545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54070" y="1636492"/>
            <a:ext cx="7494360" cy="3857404"/>
            <a:chOff x="1106333" y="631580"/>
            <a:chExt cx="7494360" cy="3857404"/>
          </a:xfrm>
        </p:grpSpPr>
        <p:sp>
          <p:nvSpPr>
            <p:cNvPr id="7" name="TextBox 6"/>
            <p:cNvSpPr txBox="1"/>
            <p:nvPr/>
          </p:nvSpPr>
          <p:spPr>
            <a:xfrm>
              <a:off x="1128593" y="631580"/>
              <a:ext cx="7468711" cy="1523494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9300" b="1" dirty="0">
                  <a:solidFill>
                    <a:srgbClr val="00B0F0"/>
                  </a:solidFill>
                  <a:latin typeface="Arial Black" pitchFamily="34" charset="0"/>
                </a:rPr>
                <a:t>what is the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06333" y="1451731"/>
              <a:ext cx="7494360" cy="2169825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3500" dirty="0">
                  <a:ln w="63500">
                    <a:noFill/>
                  </a:ln>
                  <a:solidFill>
                    <a:schemeClr val="tx1"/>
                  </a:solidFill>
                  <a:latin typeface="Arial Black" pitchFamily="34" charset="0"/>
                </a:rPr>
                <a:t>mission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49457" y="2919324"/>
              <a:ext cx="7436075" cy="1569660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9600" b="1" dirty="0">
                  <a:solidFill>
                    <a:srgbClr val="00B0F0"/>
                  </a:solidFill>
                  <a:latin typeface="Arial Black" pitchFamily="34" charset="0"/>
                </a:rPr>
                <a:t>of testing?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9531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www.eurostarconferences.com</a:t>
            </a:r>
          </a:p>
        </p:txBody>
      </p:sp>
      <p:pic>
        <p:nvPicPr>
          <p:cNvPr id="3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50405" y="6176962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541" y="6176964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70C0"/>
                </a:solidFill>
              </a:rPr>
              <a:t>@esconfs</a:t>
            </a:r>
          </a:p>
          <a:p>
            <a:r>
              <a:rPr lang="en-IE" dirty="0">
                <a:solidFill>
                  <a:srgbClr val="0070C0"/>
                </a:solidFill>
              </a:rPr>
              <a:t>#esconfs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" y="89487"/>
            <a:ext cx="3010591" cy="695459"/>
          </a:xfrm>
          <a:prstGeom prst="rect">
            <a:avLst/>
          </a:prstGeom>
        </p:spPr>
      </p:pic>
      <p:pic>
        <p:nvPicPr>
          <p:cNvPr id="6" name="Picture 2" descr="http://t1.gstatic.com/images?q=tbn:ANd9GcQKicmeCjoobnggS4dAPRExcT7jqmBzuUBHmLnFHKF1Rcg5dkDWgXTmjJ_h6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9948" y="2447715"/>
            <a:ext cx="2143125" cy="2143125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164604" y="2892074"/>
            <a:ext cx="7220932" cy="147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68" tIns="43635" rIns="87268" bIns="43635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873125" rtl="0" eaLnBrk="0" fontAlgn="base" latinLnBrk="0" hangingPunct="0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>
                <a:srgbClr val="3399FF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9600" b="1" kern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</a:t>
            </a: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formation!</a:t>
            </a:r>
          </a:p>
        </p:txBody>
      </p:sp>
    </p:spTree>
    <p:extLst>
      <p:ext uri="{BB962C8B-B14F-4D97-AF65-F5344CB8AC3E}">
        <p14:creationId xmlns:p14="http://schemas.microsoft.com/office/powerpoint/2010/main" val="3699531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www.eurostarconferences.com</a:t>
            </a:r>
          </a:p>
        </p:txBody>
      </p:sp>
      <p:pic>
        <p:nvPicPr>
          <p:cNvPr id="3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50405" y="6176962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541" y="6176964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70C0"/>
                </a:solidFill>
              </a:rPr>
              <a:t>@esconfs</a:t>
            </a:r>
          </a:p>
          <a:p>
            <a:r>
              <a:rPr lang="en-IE" dirty="0">
                <a:solidFill>
                  <a:srgbClr val="0070C0"/>
                </a:solidFill>
              </a:rPr>
              <a:t>#esconfs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" y="89487"/>
            <a:ext cx="3010591" cy="69545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66472" y="1334694"/>
            <a:ext cx="8255295" cy="1706525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en-US" sz="3100" dirty="0">
                <a:solidFill>
                  <a:srgbClr val="00B0F0"/>
                </a:solidFill>
                <a:latin typeface="Arial Black" pitchFamily="34" charset="0"/>
              </a:rPr>
              <a:t>“testing is </a:t>
            </a:r>
            <a:r>
              <a:rPr lang="en-US" sz="3100" dirty="0">
                <a:latin typeface="Arial Black" pitchFamily="34" charset="0"/>
              </a:rPr>
              <a:t>QUESTIONING</a:t>
            </a:r>
            <a:r>
              <a:rPr lang="en-US" sz="3100" dirty="0">
                <a:solidFill>
                  <a:srgbClr val="00B0F0"/>
                </a:solidFill>
                <a:latin typeface="Arial Black" pitchFamily="34" charset="0"/>
              </a:rPr>
              <a:t> a system in order to evaluate it.” </a:t>
            </a:r>
            <a:r>
              <a:rPr lang="en-US" sz="3100" dirty="0">
                <a:latin typeface="Arial Black" pitchFamily="34" charset="0"/>
              </a:rPr>
              <a:t>James Bach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9357" y="2584298"/>
            <a:ext cx="7524895" cy="329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9531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www.eurostarconferences.com</a:t>
            </a:r>
          </a:p>
        </p:txBody>
      </p:sp>
      <p:pic>
        <p:nvPicPr>
          <p:cNvPr id="3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50405" y="6176962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541" y="6176964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70C0"/>
                </a:solidFill>
              </a:rPr>
              <a:t>@esconfs</a:t>
            </a:r>
          </a:p>
          <a:p>
            <a:r>
              <a:rPr lang="en-IE" dirty="0">
                <a:solidFill>
                  <a:srgbClr val="0070C0"/>
                </a:solidFill>
              </a:rPr>
              <a:t>#esconfs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" y="89487"/>
            <a:ext cx="3010591" cy="695459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2511" y="2126363"/>
            <a:ext cx="4245602" cy="377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9531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www.eurostarconferences.com</a:t>
            </a:r>
          </a:p>
        </p:txBody>
      </p:sp>
      <p:pic>
        <p:nvPicPr>
          <p:cNvPr id="3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50405" y="6176962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541" y="6176964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70C0"/>
                </a:solidFill>
              </a:rPr>
              <a:t>@esconfs</a:t>
            </a:r>
          </a:p>
          <a:p>
            <a:r>
              <a:rPr lang="en-IE" dirty="0">
                <a:solidFill>
                  <a:srgbClr val="0070C0"/>
                </a:solidFill>
              </a:rPr>
              <a:t>#esconfs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" y="89487"/>
            <a:ext cx="3010591" cy="695459"/>
          </a:xfrm>
          <a:prstGeom prst="rect">
            <a:avLst/>
          </a:prstGeom>
        </p:spPr>
      </p:pic>
      <p:pic>
        <p:nvPicPr>
          <p:cNvPr id="6" name="Picture 11" descr="Rufus T. Firefly/Duck Sou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5379" y="1506828"/>
            <a:ext cx="5924997" cy="410192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647565" y="3388472"/>
            <a:ext cx="57628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“Politics </a:t>
            </a:r>
            <a:r>
              <a:rPr lang="en-US" sz="2800" dirty="0">
                <a:latin typeface="Arial Black" pitchFamily="34" charset="0"/>
              </a:rPr>
              <a:t>is the art of looking 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for troub</a:t>
            </a:r>
            <a:r>
              <a:rPr lang="en-US" sz="2800" dirty="0">
                <a:latin typeface="Arial Black" pitchFamily="34" charset="0"/>
              </a:rPr>
              <a:t>le, finding it 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everywh</a:t>
            </a:r>
            <a:r>
              <a:rPr lang="en-US" sz="2800" dirty="0">
                <a:latin typeface="Arial Black" pitchFamily="34" charset="0"/>
              </a:rPr>
              <a:t>ere, diagnosing it 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incorrec</a:t>
            </a:r>
            <a:r>
              <a:rPr lang="en-US" sz="2800" dirty="0">
                <a:latin typeface="Arial Black" pitchFamily="34" charset="0"/>
              </a:rPr>
              <a:t>tly and applying the 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wrong re</a:t>
            </a:r>
            <a:r>
              <a:rPr lang="en-US" sz="2800" dirty="0">
                <a:latin typeface="Arial Black" pitchFamily="34" charset="0"/>
              </a:rPr>
              <a:t>medies.” </a:t>
            </a:r>
          </a:p>
          <a:p>
            <a:pPr algn="r"/>
            <a:r>
              <a:rPr lang="en-US" sz="2800" dirty="0">
                <a:solidFill>
                  <a:srgbClr val="00B0F0"/>
                </a:solidFill>
                <a:latin typeface="Arial Black" pitchFamily="34" charset="0"/>
              </a:rPr>
              <a:t>Groucho Marx</a:t>
            </a:r>
          </a:p>
        </p:txBody>
      </p:sp>
    </p:spTree>
    <p:extLst>
      <p:ext uri="{BB962C8B-B14F-4D97-AF65-F5344CB8AC3E}">
        <p14:creationId xmlns:p14="http://schemas.microsoft.com/office/powerpoint/2010/main" val="3699531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www.eurostarconferences.com</a:t>
            </a:r>
          </a:p>
        </p:txBody>
      </p:sp>
      <p:pic>
        <p:nvPicPr>
          <p:cNvPr id="3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50405" y="6176962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541" y="6176964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70C0"/>
                </a:solidFill>
              </a:rPr>
              <a:t>@esconfs</a:t>
            </a:r>
          </a:p>
          <a:p>
            <a:r>
              <a:rPr lang="en-IE" dirty="0">
                <a:solidFill>
                  <a:srgbClr val="0070C0"/>
                </a:solidFill>
              </a:rPr>
              <a:t>#esconfs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" y="89487"/>
            <a:ext cx="3010591" cy="6954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9527" y="2858236"/>
            <a:ext cx="6401111" cy="1323439"/>
          </a:xfrm>
          <a:prstGeom prst="rect">
            <a:avLst/>
          </a:prstGeom>
          <a:noFill/>
          <a:ln w="50800"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0" b="1" dirty="0">
                <a:solidFill>
                  <a:srgbClr val="00B0F0"/>
                </a:solidFill>
                <a:latin typeface="Arial Black" pitchFamily="34" charset="0"/>
              </a:rPr>
              <a:t>confidence</a:t>
            </a:r>
          </a:p>
        </p:txBody>
      </p:sp>
      <p:sp>
        <p:nvSpPr>
          <p:cNvPr id="7" name="&quot;No&quot; Symbol 6"/>
          <p:cNvSpPr/>
          <p:nvPr/>
        </p:nvSpPr>
        <p:spPr>
          <a:xfrm>
            <a:off x="3893760" y="1478303"/>
            <a:ext cx="4412040" cy="4255748"/>
          </a:xfrm>
          <a:prstGeom prst="noSmoking">
            <a:avLst>
              <a:gd name="adj" fmla="val 1087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3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www.eurostarconferences.com</a:t>
            </a:r>
          </a:p>
        </p:txBody>
      </p:sp>
      <p:pic>
        <p:nvPicPr>
          <p:cNvPr id="3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50405" y="6176962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541" y="6176964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70C0"/>
                </a:solidFill>
              </a:rPr>
              <a:t>@esconfs</a:t>
            </a:r>
          </a:p>
          <a:p>
            <a:r>
              <a:rPr lang="en-IE" dirty="0">
                <a:solidFill>
                  <a:srgbClr val="0070C0"/>
                </a:solidFill>
              </a:rPr>
              <a:t>#esconfs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" y="89487"/>
            <a:ext cx="3010591" cy="69545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427454" y="1405852"/>
            <a:ext cx="5281382" cy="4353928"/>
            <a:chOff x="2394268" y="1232166"/>
            <a:chExt cx="5281382" cy="4353928"/>
          </a:xfrm>
        </p:grpSpPr>
        <p:sp>
          <p:nvSpPr>
            <p:cNvPr id="7" name="Rectangle 6"/>
            <p:cNvSpPr/>
            <p:nvPr/>
          </p:nvSpPr>
          <p:spPr>
            <a:xfrm>
              <a:off x="2452442" y="1232166"/>
              <a:ext cx="5170326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8000" dirty="0">
                  <a:solidFill>
                    <a:schemeClr val="tx1"/>
                  </a:solidFill>
                  <a:latin typeface="Arial Black" pitchFamily="34" charset="0"/>
                </a:rPr>
                <a:t>MANAGE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97469" y="4847430"/>
              <a:ext cx="499059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4200" dirty="0">
                  <a:solidFill>
                    <a:schemeClr val="tx1"/>
                  </a:solidFill>
                  <a:latin typeface="Arial Black" pitchFamily="34" charset="0"/>
                </a:rPr>
                <a:t>EXPECTATIONS!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03493" y="1977235"/>
              <a:ext cx="5051960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2000" dirty="0">
                  <a:solidFill>
                    <a:schemeClr val="tx1"/>
                  </a:solidFill>
                  <a:latin typeface="Arial Black" pitchFamily="34" charset="0"/>
                </a:rPr>
                <a:t>YOUR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94268" y="3060965"/>
              <a:ext cx="5281382" cy="2400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5000" dirty="0">
                  <a:solidFill>
                    <a:srgbClr val="00B0F0"/>
                  </a:solidFill>
                  <a:latin typeface="Arial Black" pitchFamily="34" charset="0"/>
                </a:rPr>
                <a:t>OWN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9531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www.eurostarconferences.com</a:t>
            </a:r>
          </a:p>
        </p:txBody>
      </p:sp>
      <p:pic>
        <p:nvPicPr>
          <p:cNvPr id="3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50405" y="6176962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541" y="6176964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70C0"/>
                </a:solidFill>
              </a:rPr>
              <a:t>@esconfs</a:t>
            </a:r>
          </a:p>
          <a:p>
            <a:r>
              <a:rPr lang="en-IE" dirty="0">
                <a:solidFill>
                  <a:srgbClr val="0070C0"/>
                </a:solidFill>
              </a:rPr>
              <a:t>#esconfs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" y="89487"/>
            <a:ext cx="3010591" cy="695459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601077" y="2045938"/>
            <a:ext cx="7220932" cy="1471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Thank you!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389452" y="3808604"/>
            <a:ext cx="5382882" cy="59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68" tIns="43635" rIns="87268" bIns="43635" numCol="1" anchor="t" anchorCtr="0" compatLnSpc="1">
            <a:prstTxWarp prst="textNoShape">
              <a:avLst/>
            </a:prstTxWarp>
          </a:bodyPr>
          <a:lstStyle/>
          <a:p>
            <a:pPr marL="180975" lvl="0" indent="-180975" defTabSz="873125" eaLnBrk="0" hangingPunct="0">
              <a:spcBef>
                <a:spcPct val="80000"/>
              </a:spcBef>
              <a:buClr>
                <a:srgbClr val="3399FF"/>
              </a:buClr>
              <a:buSzTx/>
            </a:pPr>
            <a:r>
              <a:rPr lang="en-US" sz="3200" b="1" kern="0" dirty="0">
                <a:solidFill>
                  <a:srgbClr val="00B0F0"/>
                </a:solidFill>
                <a:latin typeface="Arial" pitchFamily="34" charset="0"/>
                <a:ea typeface="+mn-ea"/>
                <a:cs typeface="Arial" pitchFamily="34" charset="0"/>
              </a:rPr>
              <a:t>http://qualityremarks.com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335861" y="4708625"/>
            <a:ext cx="3108000" cy="595646"/>
            <a:chOff x="3172030" y="4502565"/>
            <a:chExt cx="3108000" cy="595646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3728996" y="4502565"/>
              <a:ext cx="2551034" cy="595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87268" tIns="43635" rIns="87268" bIns="43635" numCol="1" anchor="t" anchorCtr="0" compatLnSpc="1">
              <a:prstTxWarp prst="textNoShape">
                <a:avLst/>
              </a:prstTxWarp>
            </a:bodyPr>
            <a:lstStyle/>
            <a:p>
              <a:pPr marL="180975" marR="0" lvl="0" indent="-180975" algn="l" defTabSz="873125" rtl="0" eaLnBrk="0" fontAlgn="base" latinLnBrk="0" hangingPunct="0">
                <a:lnSpc>
                  <a:spcPct val="100000"/>
                </a:lnSpc>
                <a:spcBef>
                  <a:spcPct val="80000"/>
                </a:spcBef>
                <a:spcAft>
                  <a:spcPct val="0"/>
                </a:spcAft>
                <a:buClr>
                  <a:srgbClr val="3399FF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@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keithklain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11" name="Picture 8" descr="http://ts3.mm.bing.net/th?id=I.4997899557077578&amp;pid=1.7&amp;w=152&amp;h=149&amp;c=7&amp;rs=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72030" y="4528870"/>
              <a:ext cx="570017" cy="55876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9953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www.eurostarconferences.com</a:t>
            </a:r>
          </a:p>
        </p:txBody>
      </p:sp>
      <p:pic>
        <p:nvPicPr>
          <p:cNvPr id="3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50405" y="6176962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541" y="6176964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70C0"/>
                </a:solidFill>
              </a:rPr>
              <a:t>@esconfs</a:t>
            </a:r>
          </a:p>
          <a:p>
            <a:r>
              <a:rPr lang="en-IE" dirty="0">
                <a:solidFill>
                  <a:srgbClr val="0070C0"/>
                </a:solidFill>
              </a:rPr>
              <a:t>#esconfs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" y="89487"/>
            <a:ext cx="3010591" cy="69545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7430" y="1028662"/>
            <a:ext cx="8246398" cy="506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99531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771" y="255838"/>
            <a:ext cx="4161791" cy="9613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85313" y="1798343"/>
            <a:ext cx="801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>
                <a:solidFill>
                  <a:srgbClr val="0070C0"/>
                </a:solidFill>
                <a:latin typeface="Calibri" panose="020F0502020204030204" pitchFamily="34" charset="0"/>
              </a:rPr>
              <a:t>Thanks for listening!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15918" y="2885558"/>
            <a:ext cx="829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70C0"/>
                </a:solidFill>
              </a:rPr>
              <a:t>Please type your questions for the speaker into the box provided.</a:t>
            </a:r>
          </a:p>
        </p:txBody>
      </p:sp>
      <p:pic>
        <p:nvPicPr>
          <p:cNvPr id="9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62280" y="6176962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9042" y="6176964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70C0"/>
                </a:solidFill>
              </a:rPr>
              <a:t>@esconfs</a:t>
            </a:r>
          </a:p>
          <a:p>
            <a:r>
              <a:rPr lang="en-IE" dirty="0">
                <a:solidFill>
                  <a:srgbClr val="0070C0"/>
                </a:solidFill>
              </a:rPr>
              <a:t>#esconfs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52950" y="6356352"/>
            <a:ext cx="3086100" cy="365125"/>
          </a:xfrm>
        </p:spPr>
        <p:txBody>
          <a:bodyPr/>
          <a:lstStyle/>
          <a:p>
            <a:r>
              <a:rPr lang="en-GB" dirty="0"/>
              <a:t>www.eurostarconferences.com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34174" y="5347997"/>
            <a:ext cx="7756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Go to </a:t>
            </a:r>
            <a:r>
              <a:rPr lang="en-IE" dirty="0">
                <a:hlinkClick r:id="rId4"/>
              </a:rPr>
              <a:t>www.eurostarconferences.com</a:t>
            </a:r>
            <a:r>
              <a:rPr lang="en-IE" dirty="0"/>
              <a:t> for more information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1327" y="4424667"/>
            <a:ext cx="8396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i="1" dirty="0">
                <a:solidFill>
                  <a:srgbClr val="00206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Don’t miss Keith </a:t>
            </a:r>
            <a:r>
              <a:rPr lang="en-IE" i="1" dirty="0" err="1">
                <a:solidFill>
                  <a:srgbClr val="00206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Klain</a:t>
            </a:r>
            <a:r>
              <a:rPr lang="en-IE" i="1" dirty="0">
                <a:solidFill>
                  <a:srgbClr val="00206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Keynote Talk: “</a:t>
            </a:r>
            <a:r>
              <a:rPr lang="en-GB" i="1" dirty="0">
                <a:solidFill>
                  <a:srgbClr val="00206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Creating Dissonance: Overcoming Organizational Bias Toward Software Testing </a:t>
            </a:r>
            <a:r>
              <a:rPr lang="en-IE" i="1" dirty="0">
                <a:solidFill>
                  <a:srgbClr val="00206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at the 2013 EuroSTAR Conference.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6115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www.eurostarconferences.com</a:t>
            </a:r>
          </a:p>
        </p:txBody>
      </p:sp>
      <p:pic>
        <p:nvPicPr>
          <p:cNvPr id="3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50405" y="6176962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541" y="6176964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70C0"/>
                </a:solidFill>
              </a:rPr>
              <a:t>@esconfs</a:t>
            </a:r>
          </a:p>
          <a:p>
            <a:r>
              <a:rPr lang="en-IE" dirty="0">
                <a:solidFill>
                  <a:srgbClr val="0070C0"/>
                </a:solidFill>
              </a:rPr>
              <a:t>#esconfs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" y="89487"/>
            <a:ext cx="3010591" cy="6954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50673" y="1786199"/>
            <a:ext cx="5709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rPr>
              <a:t>skepticism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6749" y="3012476"/>
            <a:ext cx="7417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 Black" pitchFamily="34" charset="0"/>
              </a:rPr>
              <a:t>the doctrine that true knowledge or knowledge in a particular area is uncertain</a:t>
            </a:r>
            <a:endParaRPr lang="en-US" sz="3600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531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www.eurostarconferences.com</a:t>
            </a:r>
          </a:p>
        </p:txBody>
      </p:sp>
      <p:pic>
        <p:nvPicPr>
          <p:cNvPr id="3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50405" y="6176962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541" y="6176964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70C0"/>
                </a:solidFill>
              </a:rPr>
              <a:t>@esconfs</a:t>
            </a:r>
          </a:p>
          <a:p>
            <a:r>
              <a:rPr lang="en-IE" dirty="0">
                <a:solidFill>
                  <a:srgbClr val="0070C0"/>
                </a:solidFill>
              </a:rPr>
              <a:t>#esconfs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" y="89487"/>
            <a:ext cx="3010591" cy="695459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9334" y="2054823"/>
            <a:ext cx="5081256" cy="480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1504893" y="2934586"/>
            <a:ext cx="4834918" cy="2158409"/>
            <a:chOff x="1504893" y="2934586"/>
            <a:chExt cx="4834918" cy="2158409"/>
          </a:xfrm>
        </p:grpSpPr>
        <p:sp>
          <p:nvSpPr>
            <p:cNvPr id="7" name="Rectangle 6"/>
            <p:cNvSpPr/>
            <p:nvPr/>
          </p:nvSpPr>
          <p:spPr>
            <a:xfrm>
              <a:off x="1855660" y="3573918"/>
              <a:ext cx="448415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latin typeface="Rockwell Extra Bold" pitchFamily="18" charset="0"/>
                </a:rPr>
                <a:t>“coverage metrics can </a:t>
              </a:r>
              <a:r>
                <a:rPr lang="en-US" sz="2000" dirty="0">
                  <a:solidFill>
                    <a:srgbClr val="00B0F0"/>
                  </a:solidFill>
                  <a:latin typeface="Rockwell Extra Bold" pitchFamily="18" charset="0"/>
                </a:rPr>
                <a:t>measure </a:t>
              </a:r>
              <a:r>
                <a:rPr lang="en-US" sz="2000" dirty="0">
                  <a:solidFill>
                    <a:schemeClr val="tx1"/>
                  </a:solidFill>
                  <a:latin typeface="Rockwell Extra Bold" pitchFamily="18" charset="0"/>
                </a:rPr>
                <a:t>confidence!”</a:t>
              </a:r>
            </a:p>
          </p:txBody>
        </p:sp>
        <p:sp>
          <p:nvSpPr>
            <p:cNvPr id="8" name="Oval Callout 7"/>
            <p:cNvSpPr/>
            <p:nvPr/>
          </p:nvSpPr>
          <p:spPr>
            <a:xfrm>
              <a:off x="1504893" y="2934586"/>
              <a:ext cx="4486939" cy="2158409"/>
            </a:xfrm>
            <a:prstGeom prst="wedgeEllipseCallout">
              <a:avLst>
                <a:gd name="adj1" fmla="val 67563"/>
                <a:gd name="adj2" fmla="val 3823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4-Point Star 9"/>
          <p:cNvSpPr/>
          <p:nvPr/>
        </p:nvSpPr>
        <p:spPr>
          <a:xfrm rot="1948271">
            <a:off x="7854874" y="4879298"/>
            <a:ext cx="466453" cy="540663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142314" y="616700"/>
            <a:ext cx="4756299" cy="2278911"/>
            <a:chOff x="3142314" y="616700"/>
            <a:chExt cx="4756299" cy="2278911"/>
          </a:xfrm>
        </p:grpSpPr>
        <p:sp>
          <p:nvSpPr>
            <p:cNvPr id="11" name="Rectangle 10"/>
            <p:cNvSpPr/>
            <p:nvPr/>
          </p:nvSpPr>
          <p:spPr>
            <a:xfrm>
              <a:off x="3511753" y="1239950"/>
              <a:ext cx="429935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latin typeface="Rockwell Extra Bold" pitchFamily="18" charset="0"/>
                </a:rPr>
                <a:t>“confidence can be </a:t>
              </a:r>
              <a:r>
                <a:rPr lang="en-US" sz="2000" dirty="0">
                  <a:solidFill>
                    <a:srgbClr val="00B0F0"/>
                  </a:solidFill>
                  <a:latin typeface="Rockwell Extra Bold" pitchFamily="18" charset="0"/>
                </a:rPr>
                <a:t>established</a:t>
              </a:r>
              <a:r>
                <a:rPr lang="en-US" sz="2000" dirty="0">
                  <a:solidFill>
                    <a:schemeClr val="tx1"/>
                  </a:solidFill>
                  <a:latin typeface="Rockwell Extra Bold" pitchFamily="18" charset="0"/>
                </a:rPr>
                <a:t> across a multi-dimensional framework!”</a:t>
              </a:r>
            </a:p>
          </p:txBody>
        </p:sp>
        <p:sp>
          <p:nvSpPr>
            <p:cNvPr id="12" name="Oval Callout 11"/>
            <p:cNvSpPr/>
            <p:nvPr/>
          </p:nvSpPr>
          <p:spPr>
            <a:xfrm>
              <a:off x="3142314" y="616700"/>
              <a:ext cx="4756299" cy="2278911"/>
            </a:xfrm>
            <a:prstGeom prst="wedgeEllipseCallout">
              <a:avLst>
                <a:gd name="adj1" fmla="val 32492"/>
                <a:gd name="adj2" fmla="val 12148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953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www.eurostarconferences.com</a:t>
            </a:r>
          </a:p>
        </p:txBody>
      </p:sp>
      <p:pic>
        <p:nvPicPr>
          <p:cNvPr id="3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50405" y="6176962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541" y="6176964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70C0"/>
                </a:solidFill>
              </a:rPr>
              <a:t>@esconfs</a:t>
            </a:r>
          </a:p>
          <a:p>
            <a:r>
              <a:rPr lang="en-IE" dirty="0">
                <a:solidFill>
                  <a:srgbClr val="0070C0"/>
                </a:solidFill>
              </a:rPr>
              <a:t>#esconfs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" y="89487"/>
            <a:ext cx="3010591" cy="695459"/>
          </a:xfrm>
          <a:prstGeom prst="rect">
            <a:avLst/>
          </a:prstGeom>
        </p:spPr>
      </p:pic>
      <p:pic>
        <p:nvPicPr>
          <p:cNvPr id="6" name="Picture 2" descr="http://www.wellbeing.com.au/uploads/news/Gorilla_su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2434" y="2070894"/>
            <a:ext cx="5635995" cy="425171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716267" y="1232408"/>
            <a:ext cx="5709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00B0F0"/>
                </a:solidFill>
                <a:latin typeface="Arial Black" pitchFamily="34" charset="0"/>
                <a:cs typeface="Arial" pitchFamily="34" charset="0"/>
              </a:rPr>
              <a:t>marketing</a:t>
            </a:r>
          </a:p>
        </p:txBody>
      </p:sp>
    </p:spTree>
    <p:extLst>
      <p:ext uri="{BB962C8B-B14F-4D97-AF65-F5344CB8AC3E}">
        <p14:creationId xmlns:p14="http://schemas.microsoft.com/office/powerpoint/2010/main" val="3699531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www.eurostarconferences.com</a:t>
            </a:r>
          </a:p>
        </p:txBody>
      </p:sp>
      <p:pic>
        <p:nvPicPr>
          <p:cNvPr id="3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50405" y="6176962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541" y="6176964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70C0"/>
                </a:solidFill>
              </a:rPr>
              <a:t>@esconfs</a:t>
            </a:r>
          </a:p>
          <a:p>
            <a:r>
              <a:rPr lang="en-IE" dirty="0">
                <a:solidFill>
                  <a:srgbClr val="0070C0"/>
                </a:solidFill>
              </a:rPr>
              <a:t>#esconfs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" y="89487"/>
            <a:ext cx="3010591" cy="695459"/>
          </a:xfrm>
          <a:prstGeom prst="rect">
            <a:avLst/>
          </a:prstGeom>
        </p:spPr>
      </p:pic>
      <p:grpSp>
        <p:nvGrpSpPr>
          <p:cNvPr id="6" name="Group 15"/>
          <p:cNvGrpSpPr/>
          <p:nvPr/>
        </p:nvGrpSpPr>
        <p:grpSpPr>
          <a:xfrm>
            <a:off x="1827230" y="1347091"/>
            <a:ext cx="8529614" cy="4383778"/>
            <a:chOff x="417043" y="707003"/>
            <a:chExt cx="8529614" cy="4383778"/>
          </a:xfrm>
        </p:grpSpPr>
        <p:sp>
          <p:nvSpPr>
            <p:cNvPr id="7" name="TextBox 6"/>
            <p:cNvSpPr txBox="1"/>
            <p:nvPr/>
          </p:nvSpPr>
          <p:spPr>
            <a:xfrm>
              <a:off x="417043" y="707003"/>
              <a:ext cx="6639959" cy="1015663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6000" b="1" dirty="0">
                  <a:solidFill>
                    <a:schemeClr val="tx1"/>
                  </a:solidFill>
                  <a:latin typeface="Arial Black" pitchFamily="34" charset="0"/>
                </a:rPr>
                <a:t>confidence in…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38981" y="1783227"/>
              <a:ext cx="3991798" cy="1015663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6000" b="1" dirty="0">
                  <a:solidFill>
                    <a:srgbClr val="00B0F0"/>
                  </a:solidFill>
                  <a:latin typeface="Arial Black" pitchFamily="34" charset="0"/>
                </a:rPr>
                <a:t>TESTING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1752" y="2546942"/>
              <a:ext cx="7614905" cy="830997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4800" b="1" dirty="0">
                  <a:solidFill>
                    <a:schemeClr val="tx1"/>
                  </a:solidFill>
                  <a:latin typeface="Arial Black" pitchFamily="34" charset="0"/>
                </a:rPr>
                <a:t>products and systems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57329" y="3259443"/>
              <a:ext cx="4931158" cy="1015663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6000" b="1" dirty="0">
                  <a:solidFill>
                    <a:srgbClr val="00B0F0"/>
                  </a:solidFill>
                  <a:latin typeface="Arial Black" pitchFamily="34" charset="0"/>
                </a:rPr>
                <a:t>DECISIONS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12161" y="4075118"/>
              <a:ext cx="4924233" cy="1015663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6000" b="1" dirty="0">
                  <a:solidFill>
                    <a:schemeClr val="tx1"/>
                  </a:solidFill>
                  <a:latin typeface="Arial Black" pitchFamily="34" charset="0"/>
                </a:rPr>
                <a:t>COVERAGE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9531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www.eurostarconferences.com</a:t>
            </a:r>
          </a:p>
        </p:txBody>
      </p:sp>
      <p:pic>
        <p:nvPicPr>
          <p:cNvPr id="3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50405" y="6176962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541" y="6176964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70C0"/>
                </a:solidFill>
              </a:rPr>
              <a:t>@esconfs</a:t>
            </a:r>
          </a:p>
          <a:p>
            <a:r>
              <a:rPr lang="en-IE" dirty="0">
                <a:solidFill>
                  <a:srgbClr val="0070C0"/>
                </a:solidFill>
              </a:rPr>
              <a:t>#esconfs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" y="89487"/>
            <a:ext cx="3010591" cy="695459"/>
          </a:xfrm>
          <a:prstGeom prst="rect">
            <a:avLst/>
          </a:prstGeom>
        </p:spPr>
      </p:pic>
      <p:pic>
        <p:nvPicPr>
          <p:cNvPr id="7" name="Picture 2" descr="File:Grey square optical illusion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97265" y="1581149"/>
            <a:ext cx="5178409" cy="4017963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5562600" y="333375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19750" y="2419350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3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www.eurostarconferences.com</a:t>
            </a:r>
          </a:p>
        </p:txBody>
      </p:sp>
      <p:pic>
        <p:nvPicPr>
          <p:cNvPr id="3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50405" y="6176962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541" y="6176964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70C0"/>
                </a:solidFill>
              </a:rPr>
              <a:t>@esconfs</a:t>
            </a:r>
          </a:p>
          <a:p>
            <a:r>
              <a:rPr lang="en-IE" dirty="0">
                <a:solidFill>
                  <a:srgbClr val="0070C0"/>
                </a:solidFill>
              </a:rPr>
              <a:t>#esconfs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" y="89487"/>
            <a:ext cx="3010591" cy="695459"/>
          </a:xfrm>
          <a:prstGeom prst="rect">
            <a:avLst/>
          </a:prstGeom>
        </p:spPr>
      </p:pic>
      <p:pic>
        <p:nvPicPr>
          <p:cNvPr id="10242" name="Picture 2" descr="http://upload.wikimedia.org/wikipedia/commons/9/93/Optical_illusion_greysquare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5350" y="1539875"/>
            <a:ext cx="5143500" cy="400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9531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www.eurostarconferences.com</a:t>
            </a:r>
          </a:p>
        </p:txBody>
      </p:sp>
      <p:pic>
        <p:nvPicPr>
          <p:cNvPr id="3" name="Picture 10" descr="http://img.gawkerassets.com/post/4/2012/06/new-twitter-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9" r="19895"/>
          <a:stretch/>
        </p:blipFill>
        <p:spPr bwMode="auto">
          <a:xfrm>
            <a:off x="50405" y="6176962"/>
            <a:ext cx="706761" cy="67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541" y="6176964"/>
            <a:ext cx="110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70C0"/>
                </a:solidFill>
              </a:rPr>
              <a:t>@esconfs</a:t>
            </a:r>
          </a:p>
          <a:p>
            <a:r>
              <a:rPr lang="en-IE" dirty="0">
                <a:solidFill>
                  <a:srgbClr val="0070C0"/>
                </a:solidFill>
              </a:rPr>
              <a:t>#esconfs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" y="89487"/>
            <a:ext cx="3010591" cy="6954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88923" y="1249418"/>
            <a:ext cx="4393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Black" pitchFamily="34" charset="0"/>
              </a:rPr>
              <a:t>”</a:t>
            </a:r>
            <a:r>
              <a:rPr lang="en-US" sz="2400" dirty="0">
                <a:solidFill>
                  <a:srgbClr val="00B0F0"/>
                </a:solidFill>
                <a:latin typeface="Arial Black" pitchFamily="34" charset="0"/>
              </a:rPr>
              <a:t>Overconfident </a:t>
            </a:r>
            <a:r>
              <a:rPr lang="en-US" sz="2400" dirty="0">
                <a:latin typeface="Arial Black" pitchFamily="34" charset="0"/>
              </a:rPr>
              <a:t>professionals sincerely believe they have expertise, act as </a:t>
            </a:r>
            <a:r>
              <a:rPr lang="en-US" sz="2400" dirty="0">
                <a:solidFill>
                  <a:srgbClr val="00B0F0"/>
                </a:solidFill>
                <a:latin typeface="Arial Black" pitchFamily="34" charset="0"/>
              </a:rPr>
              <a:t>experts</a:t>
            </a:r>
            <a:r>
              <a:rPr lang="en-US" sz="2400" dirty="0">
                <a:latin typeface="Arial Black" pitchFamily="34" charset="0"/>
              </a:rPr>
              <a:t> and look like experts. You will have to struggle to remind yourself they may be in the grip of an illusion.”</a:t>
            </a:r>
          </a:p>
          <a:p>
            <a:endParaRPr lang="en-US" sz="2400" dirty="0">
              <a:latin typeface="Arial Black" pitchFamily="34" charset="0"/>
            </a:endParaRPr>
          </a:p>
          <a:p>
            <a:r>
              <a:rPr lang="en-US" sz="2400" dirty="0">
                <a:latin typeface="Arial Black" pitchFamily="34" charset="0"/>
              </a:rPr>
              <a:t>Daniel </a:t>
            </a:r>
            <a:r>
              <a:rPr lang="en-US" sz="2400" dirty="0" err="1">
                <a:latin typeface="Arial Black" pitchFamily="34" charset="0"/>
              </a:rPr>
              <a:t>Kahneman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6935" y="1202624"/>
            <a:ext cx="4001984" cy="464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99531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2172</TotalTime>
  <Words>460</Words>
  <Application>Microsoft Macintosh PowerPoint</Application>
  <PresentationFormat>Widescreen</PresentationFormat>
  <Paragraphs>103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Century Schoolbook</vt:lpstr>
      <vt:lpstr>Kalinga</vt:lpstr>
      <vt:lpstr>Rockwell Extra Bold</vt:lpstr>
      <vt:lpstr>Wingdings</vt:lpstr>
      <vt:lpstr>Office Theme</vt:lpstr>
      <vt:lpstr>Welcome to the 2013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Connor</dc:creator>
  <cp:lastModifiedBy>keith klain</cp:lastModifiedBy>
  <cp:revision>59</cp:revision>
  <dcterms:created xsi:type="dcterms:W3CDTF">2013-08-06T12:52:11Z</dcterms:created>
  <dcterms:modified xsi:type="dcterms:W3CDTF">2022-04-28T22:28:34Z</dcterms:modified>
</cp:coreProperties>
</file>